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5" r:id="rId21"/>
    <p:sldId id="276" r:id="rId22"/>
    <p:sldId id="277" r:id="rId23"/>
    <p:sldId id="296" r:id="rId24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>
        <p:scale>
          <a:sx n="75" d="100"/>
          <a:sy n="75" d="100"/>
        </p:scale>
        <p:origin x="-123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7" name="عنوان فرعي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عنصر نائب للتاريخ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7" name="عنصر نائب لرقم الشريحة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ذو زاوية واحدة مخدوشة ودائرية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مثلث قائم الزاوية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10" name="شكل حر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شكل حر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شكل حر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عنصر نائب للعنوان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0" name="عنصر نائب للنص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pPr/>
              <a:t>22/07/1441</a:t>
            </a:fld>
            <a:endParaRPr lang="ar-SA"/>
          </a:p>
        </p:txBody>
      </p:sp>
      <p:sp>
        <p:nvSpPr>
          <p:cNvPr id="22" name="عنصر نائب للتذييل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grpSp>
        <p:nvGrpSpPr>
          <p:cNvPr id="2" name="مجموعة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شكل حر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شكل حر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 smtClean="0">
                <a:latin typeface="Aharoni" pitchFamily="2" charset="-79"/>
                <a:cs typeface="Aharoni" pitchFamily="2" charset="-79"/>
              </a:rPr>
              <a:t>Disorders of CHO </a:t>
            </a:r>
            <a:r>
              <a:rPr lang="en-US" dirty="0" err="1" smtClean="0">
                <a:latin typeface="Aharoni" pitchFamily="2" charset="-79"/>
                <a:cs typeface="Aharoni" pitchFamily="2" charset="-79"/>
              </a:rPr>
              <a:t>metabolim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 </a:t>
            </a:r>
            <a:endParaRPr lang="ar-IQ" dirty="0">
              <a:latin typeface="Aharoni" pitchFamily="2" charset="-79"/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>
                <a:latin typeface="Aharoni" pitchFamily="2" charset="-79"/>
                <a:cs typeface="Aharoni" pitchFamily="2" charset="-79"/>
              </a:rPr>
              <a:t>By </a:t>
            </a:r>
          </a:p>
          <a:p>
            <a:pPr algn="ctr"/>
            <a:r>
              <a:rPr lang="en-US" sz="3600" dirty="0" err="1" smtClean="0">
                <a:latin typeface="Aharoni" pitchFamily="2" charset="-79"/>
                <a:cs typeface="Aharoni" pitchFamily="2" charset="-79"/>
              </a:rPr>
              <a:t>Dr.Qutaiba</a:t>
            </a:r>
            <a:r>
              <a:rPr lang="en-US" sz="3600" dirty="0" smtClean="0">
                <a:latin typeface="Aharoni" pitchFamily="2" charset="-79"/>
                <a:cs typeface="Aharoni" pitchFamily="2" charset="-79"/>
              </a:rPr>
              <a:t> A. </a:t>
            </a:r>
            <a:r>
              <a:rPr lang="en-US" sz="3600" dirty="0" err="1" smtClean="0">
                <a:latin typeface="Aharoni" pitchFamily="2" charset="-79"/>
                <a:cs typeface="Aharoni" pitchFamily="2" charset="-79"/>
              </a:rPr>
              <a:t>Qasim</a:t>
            </a:r>
            <a:r>
              <a:rPr lang="en-US" sz="3600" dirty="0" smtClean="0">
                <a:latin typeface="Aharoni" pitchFamily="2" charset="-79"/>
                <a:cs typeface="Aharoni" pitchFamily="2" charset="-79"/>
              </a:rPr>
              <a:t> </a:t>
            </a:r>
          </a:p>
          <a:p>
            <a:pPr algn="ctr"/>
            <a:r>
              <a:rPr lang="en-US" sz="3600" dirty="0" err="1" smtClean="0">
                <a:latin typeface="Aharoni" pitchFamily="2" charset="-79"/>
                <a:cs typeface="Aharoni" pitchFamily="2" charset="-79"/>
              </a:rPr>
              <a:t>Ph.D</a:t>
            </a:r>
            <a:r>
              <a:rPr lang="en-US" sz="3600" dirty="0" smtClean="0">
                <a:latin typeface="Aharoni" pitchFamily="2" charset="-79"/>
                <a:cs typeface="Aharoni" pitchFamily="2" charset="-79"/>
              </a:rPr>
              <a:t> Clinical Biochemistry</a:t>
            </a:r>
          </a:p>
          <a:p>
            <a:pPr algn="ctr"/>
            <a:r>
              <a:rPr lang="en-US" sz="3600" dirty="0" smtClean="0">
                <a:latin typeface="Aharoni" pitchFamily="2" charset="-79"/>
                <a:cs typeface="Aharoni" pitchFamily="2" charset="-79"/>
              </a:rPr>
              <a:t>2020</a:t>
            </a:r>
            <a:endParaRPr lang="ar-IQ" sz="3600" dirty="0">
              <a:latin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Glucokinase</a:t>
            </a:r>
            <a:r>
              <a:rPr lang="en-US" b="1" dirty="0" smtClean="0"/>
              <a:t> and </a:t>
            </a:r>
            <a:r>
              <a:rPr lang="en-US" b="1" dirty="0" err="1" smtClean="0"/>
              <a:t>hexokinase</a:t>
            </a:r>
            <a:r>
              <a:rPr lang="en-US" b="1" dirty="0" smtClean="0"/>
              <a:t> </a:t>
            </a:r>
            <a:r>
              <a:rPr lang="ar-IQ" b="1" dirty="0" smtClean="0"/>
              <a:t> </a:t>
            </a:r>
            <a:endParaRPr lang="ar-IQ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l">
              <a:buNone/>
            </a:pPr>
            <a:r>
              <a:rPr lang="en-US" dirty="0" smtClean="0"/>
              <a:t>The conversion of glucose to glucose-6-phosphate (G6P), the first step in glucose metabolism in all cells, is </a:t>
            </a:r>
            <a:r>
              <a:rPr lang="en-US" dirty="0" err="1" smtClean="0"/>
              <a:t>catalysed</a:t>
            </a:r>
            <a:r>
              <a:rPr lang="en-US" dirty="0" smtClean="0"/>
              <a:t> in the liver by the enzyme </a:t>
            </a:r>
            <a:r>
              <a:rPr lang="en-US" dirty="0" err="1" smtClean="0"/>
              <a:t>glucokinase</a:t>
            </a:r>
            <a:r>
              <a:rPr lang="en-US" dirty="0" smtClean="0"/>
              <a:t>, which has a low affinity for glucose compared with that of </a:t>
            </a:r>
            <a:r>
              <a:rPr lang="en-US" dirty="0" err="1" smtClean="0"/>
              <a:t>hexokinase</a:t>
            </a:r>
            <a:r>
              <a:rPr lang="en-US" dirty="0" smtClean="0"/>
              <a:t>, which is found in most other tissues.</a:t>
            </a:r>
          </a:p>
          <a:p>
            <a:pPr algn="l">
              <a:buNone/>
            </a:pPr>
            <a:r>
              <a:rPr lang="en-US" dirty="0" smtClean="0"/>
              <a:t> </a:t>
            </a:r>
            <a:r>
              <a:rPr lang="en-US" dirty="0" err="1" smtClean="0"/>
              <a:t>Glucokinase</a:t>
            </a:r>
            <a:r>
              <a:rPr lang="en-US" dirty="0" smtClean="0"/>
              <a:t> activity is induced by insulin. Therefore, hepatic cells extract proportionally less glucose during fasting, when concentrations in portal venous plasma are low, than after carbohydrate ingestion. This helps to maintain a fasting supply of glucose to vulnerable tissues such as the brain.</a:t>
            </a:r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liver</a:t>
            </a:r>
            <a:endParaRPr lang="ar-IQ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n-US" dirty="0" smtClean="0"/>
              <a:t>The liver cells can store some of the excess glucose as</a:t>
            </a:r>
          </a:p>
          <a:p>
            <a:pPr algn="l">
              <a:buNone/>
            </a:pPr>
            <a:r>
              <a:rPr lang="en-US" dirty="0" smtClean="0"/>
              <a:t>glycogen. The rate of glycogen synthesis (</a:t>
            </a:r>
            <a:r>
              <a:rPr lang="en-US" dirty="0" err="1" smtClean="0"/>
              <a:t>glycogenesis</a:t>
            </a:r>
            <a:r>
              <a:rPr lang="en-US" dirty="0" smtClean="0"/>
              <a:t>)</a:t>
            </a:r>
          </a:p>
          <a:p>
            <a:pPr algn="l">
              <a:buNone/>
            </a:pPr>
            <a:r>
              <a:rPr lang="en-US" dirty="0" smtClean="0"/>
              <a:t>from G6P may be increased by insulin secreted by</a:t>
            </a:r>
          </a:p>
          <a:p>
            <a:pPr algn="l">
              <a:buNone/>
            </a:pPr>
            <a:r>
              <a:rPr lang="en-US" dirty="0" smtClean="0"/>
              <a:t>the b-cells of the pancreas in response to systemic</a:t>
            </a:r>
          </a:p>
          <a:p>
            <a:pPr algn="l">
              <a:buNone/>
            </a:pPr>
            <a:r>
              <a:rPr lang="en-US" dirty="0" err="1" smtClean="0"/>
              <a:t>hyperglycaemia</a:t>
            </a:r>
            <a:r>
              <a:rPr lang="en-US" dirty="0" smtClean="0"/>
              <a:t>. The liver can convert some of the excess</a:t>
            </a:r>
          </a:p>
          <a:p>
            <a:pPr algn="l">
              <a:buNone/>
            </a:pPr>
            <a:r>
              <a:rPr lang="en-US" dirty="0" smtClean="0"/>
              <a:t>glucose to fatty acids, which are ultimately transported</a:t>
            </a:r>
          </a:p>
          <a:p>
            <a:pPr algn="l">
              <a:buNone/>
            </a:pPr>
            <a:r>
              <a:rPr lang="en-US" dirty="0" smtClean="0"/>
              <a:t>as triglyceride in very low-density lipoprotein (VLDL)</a:t>
            </a:r>
          </a:p>
          <a:p>
            <a:pPr algn="l">
              <a:buNone/>
            </a:pPr>
            <a:r>
              <a:rPr lang="en-US" dirty="0" smtClean="0"/>
              <a:t>and stored in adipose tissue.</a:t>
            </a:r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liver</a:t>
            </a:r>
            <a:endParaRPr lang="ar-IQ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n-US" dirty="0" smtClean="0"/>
              <a:t>During fasting, the liver converts fatty acids, released from adipose tissue as a consequence of low insulin activity, to </a:t>
            </a:r>
            <a:r>
              <a:rPr lang="en-US" dirty="0" err="1" smtClean="0"/>
              <a:t>ketones</a:t>
            </a:r>
            <a:r>
              <a:rPr lang="en-US" dirty="0" smtClean="0"/>
              <a:t>. </a:t>
            </a:r>
          </a:p>
          <a:p>
            <a:pPr algn="l">
              <a:buNone/>
            </a:pPr>
            <a:r>
              <a:rPr lang="en-US" dirty="0" smtClean="0"/>
              <a:t>The carbon chains of some amino acids may also be converted to </a:t>
            </a:r>
            <a:r>
              <a:rPr lang="en-US" dirty="0" err="1" smtClean="0"/>
              <a:t>ketones</a:t>
            </a:r>
            <a:r>
              <a:rPr lang="en-US" dirty="0" smtClean="0"/>
              <a:t> . Ketones can be used by other tissues, including the brain, as an energy source when  plasma glucose</a:t>
            </a:r>
          </a:p>
          <a:p>
            <a:pPr algn="l">
              <a:buNone/>
            </a:pPr>
            <a:r>
              <a:rPr lang="en-US" dirty="0" smtClean="0"/>
              <a:t>concentrations are low.</a:t>
            </a:r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Other organs</a:t>
            </a:r>
            <a:endParaRPr lang="ar-IQ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>
              <a:buNone/>
            </a:pPr>
            <a:r>
              <a:rPr lang="en-US" dirty="0" smtClean="0"/>
              <a:t>The renal cortex is the only other tissue capable of</a:t>
            </a:r>
          </a:p>
          <a:p>
            <a:pPr algn="l">
              <a:buNone/>
            </a:pPr>
            <a:r>
              <a:rPr lang="en-US" dirty="0" err="1" smtClean="0"/>
              <a:t>gluconeogenesis</a:t>
            </a:r>
            <a:r>
              <a:rPr lang="en-US" dirty="0" smtClean="0"/>
              <a:t>, and of converting G6P to glucose. The</a:t>
            </a:r>
          </a:p>
          <a:p>
            <a:pPr algn="l">
              <a:buNone/>
            </a:pPr>
            <a:r>
              <a:rPr lang="en-US" dirty="0" err="1" smtClean="0"/>
              <a:t>gluconeogenic</a:t>
            </a:r>
            <a:r>
              <a:rPr lang="en-US" dirty="0" smtClean="0"/>
              <a:t> capacity of the kidney is particularly</a:t>
            </a:r>
          </a:p>
          <a:p>
            <a:pPr algn="l">
              <a:buNone/>
            </a:pPr>
            <a:r>
              <a:rPr lang="en-US" dirty="0" smtClean="0"/>
              <a:t>important in hydrogen ion homeostasis and during</a:t>
            </a:r>
          </a:p>
          <a:p>
            <a:pPr algn="l">
              <a:buNone/>
            </a:pPr>
            <a:r>
              <a:rPr lang="en-US" dirty="0" smtClean="0"/>
              <a:t>prolonged fasting.</a:t>
            </a:r>
          </a:p>
          <a:p>
            <a:pPr algn="l">
              <a:buNone/>
            </a:pPr>
            <a:r>
              <a:rPr lang="en-US" dirty="0" smtClean="0"/>
              <a:t>Other tissues, such as muscle, can store glycogen but,</a:t>
            </a:r>
          </a:p>
          <a:p>
            <a:pPr algn="l">
              <a:buNone/>
            </a:pPr>
            <a:r>
              <a:rPr lang="en-US" dirty="0" smtClean="0"/>
              <a:t>because they do not contain glucose-6-phosphatase,</a:t>
            </a:r>
          </a:p>
          <a:p>
            <a:pPr algn="l">
              <a:buNone/>
            </a:pPr>
            <a:r>
              <a:rPr lang="en-US" dirty="0" smtClean="0"/>
              <a:t>they cannot release glucose from cells and so can only</a:t>
            </a:r>
          </a:p>
          <a:p>
            <a:pPr algn="l">
              <a:buNone/>
            </a:pPr>
            <a:r>
              <a:rPr lang="en-US" dirty="0" smtClean="0"/>
              <a:t>use it locally; this glycogen plays no part in maintaining</a:t>
            </a:r>
          </a:p>
          <a:p>
            <a:pPr algn="l">
              <a:buNone/>
            </a:pPr>
            <a:r>
              <a:rPr lang="en-US" dirty="0" smtClean="0"/>
              <a:t>the plasma glucose concentration.</a:t>
            </a:r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400050"/>
            <a:ext cx="828675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19100"/>
            <a:ext cx="8858279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PHYSIOLOGICAL AND PATHOLOGICAL LATIC ACIDOSIS </a:t>
            </a:r>
            <a:endParaRPr lang="ar-IQ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n-US" dirty="0" smtClean="0"/>
              <a:t>-Cori cycle  .</a:t>
            </a:r>
          </a:p>
          <a:p>
            <a:pPr algn="l">
              <a:buNone/>
            </a:pPr>
            <a:r>
              <a:rPr lang="en-US" dirty="0" smtClean="0"/>
              <a:t>Lactic acid, produced by anaerobic </a:t>
            </a:r>
            <a:r>
              <a:rPr lang="en-US" dirty="0" err="1" smtClean="0"/>
              <a:t>glycolysis</a:t>
            </a:r>
            <a:r>
              <a:rPr lang="en-US" dirty="0" smtClean="0"/>
              <a:t>, may either</a:t>
            </a:r>
          </a:p>
          <a:p>
            <a:pPr algn="l">
              <a:buNone/>
            </a:pPr>
            <a:r>
              <a:rPr lang="en-US" dirty="0" smtClean="0"/>
              <a:t>be oxidized to CO2 and water in the TCA cycle or be</a:t>
            </a:r>
          </a:p>
          <a:p>
            <a:pPr algn="l">
              <a:buNone/>
            </a:pPr>
            <a:r>
              <a:rPr lang="en-US" dirty="0" smtClean="0"/>
              <a:t>re-converted to glucose by </a:t>
            </a:r>
            <a:r>
              <a:rPr lang="en-US" dirty="0" err="1" smtClean="0"/>
              <a:t>gluconeogenesis</a:t>
            </a:r>
            <a:r>
              <a:rPr lang="en-US" dirty="0" smtClean="0"/>
              <a:t> in the liver.</a:t>
            </a:r>
          </a:p>
          <a:p>
            <a:pPr algn="l">
              <a:buNone/>
            </a:pPr>
            <a:r>
              <a:rPr lang="en-US" dirty="0" smtClean="0"/>
              <a:t>Both the TCA cycle and </a:t>
            </a:r>
            <a:r>
              <a:rPr lang="en-US" dirty="0" err="1" smtClean="0"/>
              <a:t>gluconeogenesis</a:t>
            </a:r>
            <a:r>
              <a:rPr lang="en-US" dirty="0" smtClean="0"/>
              <a:t> need oxygen;</a:t>
            </a:r>
          </a:p>
          <a:p>
            <a:pPr algn="l">
              <a:buNone/>
            </a:pPr>
            <a:r>
              <a:rPr lang="en-US" dirty="0" smtClean="0"/>
              <a:t>anaerobic </a:t>
            </a:r>
            <a:r>
              <a:rPr lang="en-US" dirty="0" err="1" smtClean="0"/>
              <a:t>glycolysis</a:t>
            </a:r>
            <a:r>
              <a:rPr lang="en-US" dirty="0" smtClean="0"/>
              <a:t> is a non-oxygen-requiring pathway.</a:t>
            </a:r>
          </a:p>
          <a:p>
            <a:pPr algn="l">
              <a:buNone/>
            </a:pPr>
            <a:r>
              <a:rPr lang="en-US" dirty="0" smtClean="0"/>
              <a:t>Pathological accumulation of lactate may occur because:</a:t>
            </a:r>
          </a:p>
          <a:p>
            <a:pPr algn="l">
              <a:buNone/>
            </a:pPr>
            <a:r>
              <a:rPr lang="en-US" dirty="0" smtClean="0"/>
              <a:t>Tissue hypoxia </a:t>
            </a:r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419100"/>
            <a:ext cx="8786842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HYPERGLYCAEMIA AND DIABETES</a:t>
            </a:r>
            <a:br>
              <a:rPr lang="en-US" b="1" dirty="0" smtClean="0"/>
            </a:br>
            <a:r>
              <a:rPr lang="en-US" b="1" dirty="0" smtClean="0"/>
              <a:t>MELLITUS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51784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dirty="0" smtClean="0"/>
              <a:t>Diabetes mellitus is caused by an absolute or relative</a:t>
            </a:r>
          </a:p>
          <a:p>
            <a:pPr algn="l">
              <a:buNone/>
            </a:pPr>
            <a:r>
              <a:rPr lang="en-US" dirty="0" smtClean="0"/>
              <a:t>insulin deficiency and /or insulin resistance. It has been defined by the World Health Organization (WHO), on the basis of laboratory findings, as a fasting  plasma glucose  of 7.0 </a:t>
            </a:r>
            <a:r>
              <a:rPr lang="en-US" dirty="0" err="1" smtClean="0"/>
              <a:t>mmol</a:t>
            </a:r>
            <a:r>
              <a:rPr lang="en-US" dirty="0" smtClean="0"/>
              <a:t>/L or more (on more than one</a:t>
            </a:r>
          </a:p>
          <a:p>
            <a:pPr algn="l">
              <a:buNone/>
            </a:pPr>
            <a:r>
              <a:rPr lang="en-US" dirty="0" smtClean="0"/>
              <a:t>occasion or once in the presence of diabetes symptoms)</a:t>
            </a:r>
          </a:p>
          <a:p>
            <a:pPr algn="l">
              <a:buNone/>
            </a:pPr>
            <a:r>
              <a:rPr lang="en-US" dirty="0" smtClean="0"/>
              <a:t>or a random plasma glucose of 11.1 </a:t>
            </a:r>
            <a:r>
              <a:rPr lang="en-US" dirty="0" err="1" smtClean="0"/>
              <a:t>mmol</a:t>
            </a:r>
            <a:r>
              <a:rPr lang="en-US" dirty="0" smtClean="0"/>
              <a:t>/L or more , or HbA1c ≥ 6.5 % .  Sometimes an oral glucose tolerance test (OGTT) may be required to establish the diagnosis in equivocal cases.</a:t>
            </a:r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Type 1 diabetes mellitus</a:t>
            </a:r>
            <a:endParaRPr lang="ar-IQ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>
              <a:buNone/>
            </a:pPr>
            <a:r>
              <a:rPr lang="en-US" dirty="0" smtClean="0"/>
              <a:t>Previously called insulin-dependent diabetes mellitus,</a:t>
            </a:r>
          </a:p>
          <a:p>
            <a:pPr algn="l">
              <a:buNone/>
            </a:pPr>
            <a:r>
              <a:rPr lang="en-US" dirty="0" smtClean="0"/>
              <a:t>this is the term used to describe the condition in patients</a:t>
            </a:r>
          </a:p>
          <a:p>
            <a:pPr algn="l">
              <a:buNone/>
            </a:pPr>
            <a:r>
              <a:rPr lang="en-US" dirty="0" smtClean="0"/>
              <a:t>for whom insulin therapy is essential because they are</a:t>
            </a:r>
          </a:p>
          <a:p>
            <a:pPr algn="l">
              <a:buNone/>
            </a:pPr>
            <a:r>
              <a:rPr lang="en-US" dirty="0" smtClean="0"/>
              <a:t>prone to develop </a:t>
            </a:r>
            <a:r>
              <a:rPr lang="en-US" dirty="0" err="1" smtClean="0"/>
              <a:t>ketoacidosis</a:t>
            </a:r>
            <a:r>
              <a:rPr lang="en-US" dirty="0" smtClean="0"/>
              <a:t>. It usually presents during</a:t>
            </a:r>
          </a:p>
          <a:p>
            <a:pPr algn="l">
              <a:buNone/>
            </a:pPr>
            <a:r>
              <a:rPr lang="en-US" dirty="0" smtClean="0"/>
              <a:t>childhood or adolescence. Most of these cases are due to</a:t>
            </a:r>
          </a:p>
          <a:p>
            <a:pPr algn="l">
              <a:buNone/>
            </a:pPr>
            <a:r>
              <a:rPr lang="en-US" dirty="0" smtClean="0"/>
              <a:t>immune-mediated processes and may be associated with</a:t>
            </a:r>
          </a:p>
          <a:p>
            <a:pPr algn="l">
              <a:buNone/>
            </a:pPr>
            <a:r>
              <a:rPr lang="en-US" dirty="0" smtClean="0"/>
              <a:t>other autoimmune disorders such as Addison’s disease,</a:t>
            </a:r>
          </a:p>
          <a:p>
            <a:pPr algn="l">
              <a:buNone/>
            </a:pPr>
            <a:r>
              <a:rPr lang="en-US" dirty="0" err="1" smtClean="0"/>
              <a:t>vitiligo</a:t>
            </a:r>
            <a:r>
              <a:rPr lang="en-US" dirty="0" smtClean="0"/>
              <a:t> and Hashimoto’s </a:t>
            </a:r>
            <a:r>
              <a:rPr lang="en-US" dirty="0" err="1" smtClean="0"/>
              <a:t>thyroiditis</a:t>
            </a:r>
            <a:r>
              <a:rPr lang="en-US" dirty="0" smtClean="0"/>
              <a:t>. It has been suggested</a:t>
            </a:r>
          </a:p>
          <a:p>
            <a:pPr algn="l">
              <a:buNone/>
            </a:pPr>
            <a:r>
              <a:rPr lang="en-US" dirty="0" smtClean="0"/>
              <a:t>that many cases follow a viral infection that has damaged</a:t>
            </a:r>
          </a:p>
          <a:p>
            <a:pPr algn="l">
              <a:buNone/>
            </a:pPr>
            <a:r>
              <a:rPr lang="en-US" dirty="0" smtClean="0"/>
              <a:t>the b-cells of the pancreatic islets.</a:t>
            </a:r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794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80120"/>
          </a:xfrm>
        </p:spPr>
        <p:txBody>
          <a:bodyPr>
            <a:normAutofit/>
          </a:bodyPr>
          <a:lstStyle/>
          <a:p>
            <a:pPr rtl="0"/>
            <a:r>
              <a:rPr lang="en-US" sz="4000" b="1" dirty="0" smtClean="0"/>
              <a:t>Functions of extracellular glucose</a:t>
            </a:r>
            <a:endParaRPr lang="ar-IQ" sz="4000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24536"/>
          </a:xfrm>
        </p:spPr>
        <p:txBody>
          <a:bodyPr>
            <a:normAutofit/>
          </a:bodyPr>
          <a:lstStyle/>
          <a:p>
            <a:pPr algn="l" rtl="0">
              <a:buNone/>
            </a:pPr>
            <a:r>
              <a:rPr lang="en-US" dirty="0" smtClean="0"/>
              <a:t>-The main function of glucose is a major tissue energy source (glycolysis and the Krebs cycle).</a:t>
            </a:r>
          </a:p>
          <a:p>
            <a:pPr algn="l" rtl="0">
              <a:buNone/>
            </a:pPr>
            <a:endParaRPr lang="en-US" dirty="0" smtClean="0"/>
          </a:p>
          <a:p>
            <a:pPr algn="l" rtl="0">
              <a:buNone/>
            </a:pPr>
            <a:r>
              <a:rPr lang="en-US" dirty="0" smtClean="0"/>
              <a:t>-The brain is highly dependent upon the extracellular glucose concentration for its energy supply ( about 60% of whole body utilization) ; therefore; </a:t>
            </a:r>
            <a:r>
              <a:rPr lang="en-US" dirty="0" err="1" smtClean="0"/>
              <a:t>hypoglycaemia</a:t>
            </a:r>
            <a:r>
              <a:rPr lang="en-US" dirty="0" smtClean="0"/>
              <a:t> is likely to impair cerebral function or even lead to irreversible neuronal damage. </a:t>
            </a:r>
            <a:r>
              <a:rPr lang="en-US" sz="2400" dirty="0" smtClean="0"/>
              <a:t>This is because the brain :</a:t>
            </a:r>
          </a:p>
          <a:p>
            <a:pPr algn="l" rtl="0">
              <a:buNone/>
            </a:pPr>
            <a:r>
              <a:rPr lang="en-US" sz="2800" dirty="0"/>
              <a:t>1- </a:t>
            </a:r>
            <a:r>
              <a:rPr lang="en-US" sz="2800" dirty="0" smtClean="0"/>
              <a:t>Cannot </a:t>
            </a:r>
            <a:r>
              <a:rPr lang="en-US" sz="2800" dirty="0"/>
              <a:t>synthesize </a:t>
            </a:r>
            <a:r>
              <a:rPr lang="en-US" sz="2800" dirty="0" smtClean="0"/>
              <a:t>glucose</a:t>
            </a:r>
          </a:p>
          <a:p>
            <a:pPr algn="l" rtl="0">
              <a:buNone/>
            </a:pPr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Type 2 diabetes mellitus</a:t>
            </a:r>
            <a:endParaRPr lang="ar-IQ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n-US" dirty="0" smtClean="0"/>
              <a:t>Previously called non-insulin-dependent diabetes</a:t>
            </a:r>
          </a:p>
          <a:p>
            <a:pPr algn="l">
              <a:buNone/>
            </a:pPr>
            <a:r>
              <a:rPr lang="en-US" dirty="0" smtClean="0"/>
              <a:t>mellitus, this is the most common variety worldwide</a:t>
            </a:r>
          </a:p>
          <a:p>
            <a:pPr algn="l">
              <a:buNone/>
            </a:pPr>
            <a:r>
              <a:rPr lang="en-US" dirty="0" smtClean="0"/>
              <a:t>(about 90 per cent of all diabetes mellitus cases). Patients</a:t>
            </a:r>
          </a:p>
          <a:p>
            <a:pPr algn="l">
              <a:buNone/>
            </a:pPr>
            <a:r>
              <a:rPr lang="en-US" dirty="0" smtClean="0"/>
              <a:t>are much less likely to develop </a:t>
            </a:r>
            <a:r>
              <a:rPr lang="en-US" dirty="0" err="1" smtClean="0"/>
              <a:t>ketoacidosis</a:t>
            </a:r>
            <a:r>
              <a:rPr lang="en-US" dirty="0" smtClean="0"/>
              <a:t> than those</a:t>
            </a:r>
          </a:p>
          <a:p>
            <a:pPr algn="l">
              <a:buNone/>
            </a:pPr>
            <a:r>
              <a:rPr lang="en-US" dirty="0" smtClean="0"/>
              <a:t>with type 1 diabetes, although insulin may sometimes</a:t>
            </a:r>
          </a:p>
          <a:p>
            <a:pPr algn="l">
              <a:buNone/>
            </a:pPr>
            <a:r>
              <a:rPr lang="en-US" dirty="0" smtClean="0"/>
              <a:t>be needed. Onset is most usual during adult life; there</a:t>
            </a:r>
          </a:p>
          <a:p>
            <a:pPr algn="l">
              <a:buNone/>
            </a:pPr>
            <a:r>
              <a:rPr lang="en-US" dirty="0" smtClean="0"/>
              <a:t>is a familial tendency and an association with obesity.</a:t>
            </a:r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Impaired glucose tolerance</a:t>
            </a:r>
            <a:endParaRPr lang="ar-IQ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None/>
            </a:pPr>
            <a:r>
              <a:rPr lang="en-US" dirty="0" smtClean="0"/>
              <a:t>The WHO definition of impaired glucose tolerance (IGT) is a fasting venous plasma glucose concentration of less than 7.0 </a:t>
            </a:r>
            <a:r>
              <a:rPr lang="en-US" dirty="0" err="1" smtClean="0"/>
              <a:t>mmol</a:t>
            </a:r>
            <a:r>
              <a:rPr lang="en-US" dirty="0" smtClean="0"/>
              <a:t>/L and a plasma glucose concentration between 7.8 </a:t>
            </a:r>
            <a:r>
              <a:rPr lang="en-US" dirty="0" err="1" smtClean="0"/>
              <a:t>mmol</a:t>
            </a:r>
            <a:r>
              <a:rPr lang="en-US" dirty="0" smtClean="0"/>
              <a:t>/L and 11.1 </a:t>
            </a:r>
            <a:r>
              <a:rPr lang="en-US" dirty="0" err="1" smtClean="0"/>
              <a:t>mmol</a:t>
            </a:r>
            <a:r>
              <a:rPr lang="en-US" dirty="0" smtClean="0"/>
              <a:t>/L</a:t>
            </a:r>
          </a:p>
          <a:p>
            <a:pPr algn="l">
              <a:buNone/>
            </a:pPr>
            <a:r>
              <a:rPr lang="en-US" dirty="0" smtClean="0"/>
              <a:t>2 h after an OGTT.</a:t>
            </a:r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Impaired fasting glucose</a:t>
            </a:r>
            <a:endParaRPr lang="ar-IQ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None/>
            </a:pPr>
            <a:r>
              <a:rPr lang="en-US" dirty="0" smtClean="0"/>
              <a:t>The fasting venous plasma glucose is 6.1 </a:t>
            </a:r>
            <a:r>
              <a:rPr lang="en-US" dirty="0" err="1" smtClean="0"/>
              <a:t>mmol</a:t>
            </a:r>
            <a:r>
              <a:rPr lang="en-US" dirty="0" smtClean="0"/>
              <a:t>/L</a:t>
            </a:r>
          </a:p>
          <a:p>
            <a:pPr algn="l">
              <a:buNone/>
            </a:pPr>
            <a:r>
              <a:rPr lang="en-US" dirty="0" smtClean="0"/>
              <a:t>or more but less than 7.0 </a:t>
            </a:r>
            <a:r>
              <a:rPr lang="en-US" dirty="0" err="1" smtClean="0"/>
              <a:t>mmol</a:t>
            </a:r>
            <a:r>
              <a:rPr lang="en-US" dirty="0" smtClean="0"/>
              <a:t>/L, and less than</a:t>
            </a:r>
          </a:p>
          <a:p>
            <a:pPr algn="l">
              <a:buNone/>
            </a:pPr>
            <a:r>
              <a:rPr lang="en-US" dirty="0" smtClean="0"/>
              <a:t>7.8 </a:t>
            </a:r>
            <a:r>
              <a:rPr lang="en-US" dirty="0" err="1" smtClean="0"/>
              <a:t>mmol</a:t>
            </a:r>
            <a:r>
              <a:rPr lang="en-US" dirty="0" smtClean="0"/>
              <a:t>/L 2 h after an OGTT.</a:t>
            </a:r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071546"/>
            <a:ext cx="8229600" cy="4143404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END OF LECTURE</a:t>
            </a:r>
            <a:br>
              <a:rPr lang="en-US" sz="5400" b="1" dirty="0" smtClean="0"/>
            </a:br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5400" b="1" dirty="0" smtClean="0"/>
              <a:t>THANKS FOR LISTENING </a:t>
            </a:r>
            <a:endParaRPr lang="ar-IQ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07157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Functions of extracellular glucose</a:t>
            </a:r>
            <a:endParaRPr lang="ar-IQ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857232"/>
            <a:ext cx="8472518" cy="4357718"/>
          </a:xfrm>
        </p:spPr>
        <p:txBody>
          <a:bodyPr>
            <a:noAutofit/>
          </a:bodyPr>
          <a:lstStyle/>
          <a:p>
            <a:pPr algn="l" rtl="0">
              <a:buNone/>
            </a:pPr>
            <a:endParaRPr lang="en-US" sz="2800" dirty="0" smtClean="0"/>
          </a:p>
          <a:p>
            <a:pPr algn="l" rtl="0">
              <a:buNone/>
            </a:pPr>
            <a:r>
              <a:rPr lang="en-US" sz="2800" dirty="0" smtClean="0"/>
              <a:t> </a:t>
            </a:r>
            <a:r>
              <a:rPr lang="en-US" sz="2800" dirty="0"/>
              <a:t>2- </a:t>
            </a:r>
            <a:r>
              <a:rPr lang="en-US" sz="2800" dirty="0" smtClean="0"/>
              <a:t>Cannot </a:t>
            </a:r>
            <a:r>
              <a:rPr lang="en-US" sz="2800" dirty="0"/>
              <a:t>store </a:t>
            </a:r>
            <a:r>
              <a:rPr lang="en-US" sz="2800" dirty="0" smtClean="0"/>
              <a:t>glucose in significant amounts,</a:t>
            </a:r>
          </a:p>
          <a:p>
            <a:pPr algn="l" rtl="0">
              <a:buNone/>
            </a:pPr>
            <a:r>
              <a:rPr lang="en-US" sz="2800" dirty="0" smtClean="0"/>
              <a:t> </a:t>
            </a:r>
            <a:r>
              <a:rPr lang="en-US" sz="2800" dirty="0"/>
              <a:t>3- </a:t>
            </a:r>
            <a:r>
              <a:rPr lang="en-US" sz="2800" dirty="0" smtClean="0"/>
              <a:t>Cannot </a:t>
            </a:r>
            <a:r>
              <a:rPr lang="en-US" sz="2800" dirty="0"/>
              <a:t>metabolize </a:t>
            </a:r>
            <a:r>
              <a:rPr lang="en-US" sz="2800" dirty="0" smtClean="0"/>
              <a:t>substrates other than glucose and ketones</a:t>
            </a:r>
          </a:p>
          <a:p>
            <a:pPr algn="l" rtl="0">
              <a:buNone/>
            </a:pPr>
            <a:r>
              <a:rPr lang="en-US" sz="2800" dirty="0" smtClean="0"/>
              <a:t>– plasma </a:t>
            </a:r>
            <a:r>
              <a:rPr lang="en-US" sz="2800" dirty="0" err="1" smtClean="0"/>
              <a:t>ketone</a:t>
            </a:r>
            <a:r>
              <a:rPr lang="en-US" sz="2800" dirty="0" smtClean="0"/>
              <a:t> concentrations are usually very low</a:t>
            </a:r>
          </a:p>
          <a:p>
            <a:pPr algn="l" rtl="0">
              <a:buNone/>
            </a:pPr>
            <a:r>
              <a:rPr lang="en-US" sz="2800" dirty="0" smtClean="0"/>
              <a:t>and </a:t>
            </a:r>
            <a:r>
              <a:rPr lang="en-US" sz="2800" dirty="0" err="1" smtClean="0"/>
              <a:t>ketones</a:t>
            </a:r>
            <a:r>
              <a:rPr lang="en-US" sz="2800" dirty="0" smtClean="0"/>
              <a:t> are of little importance as an energy</a:t>
            </a:r>
          </a:p>
          <a:p>
            <a:pPr algn="l" rtl="0">
              <a:buNone/>
            </a:pPr>
            <a:r>
              <a:rPr lang="en-US" sz="2800" dirty="0" smtClean="0"/>
              <a:t>source under physiological conditions,</a:t>
            </a:r>
          </a:p>
          <a:p>
            <a:pPr algn="l" rtl="0">
              <a:buNone/>
            </a:pPr>
            <a:r>
              <a:rPr lang="en-US" sz="2800" dirty="0" smtClean="0"/>
              <a:t> </a:t>
            </a:r>
            <a:r>
              <a:rPr lang="en-US" sz="2800" dirty="0"/>
              <a:t>4- </a:t>
            </a:r>
            <a:r>
              <a:rPr lang="en-US" sz="2800" dirty="0" smtClean="0"/>
              <a:t>Cannot </a:t>
            </a:r>
            <a:r>
              <a:rPr lang="en-US" sz="2800" dirty="0"/>
              <a:t>extract </a:t>
            </a:r>
            <a:r>
              <a:rPr lang="en-US" sz="2800" dirty="0" smtClean="0"/>
              <a:t>enough glucose from the extracellular fluid (ECF) at low concentrations for its metabolic needs, because entry into brain cells is not facilitated by insulin.</a:t>
            </a:r>
            <a:endParaRPr lang="ar-IQ" sz="28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Functions of extracellular glucose</a:t>
            </a:r>
            <a:endParaRPr lang="ar-IQ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>
              <a:buNone/>
            </a:pPr>
            <a:r>
              <a:rPr lang="en-US" dirty="0" smtClean="0"/>
              <a:t>-Normally the plasma glucose concentration remains between about 4 </a:t>
            </a:r>
            <a:r>
              <a:rPr lang="en-US" dirty="0" err="1" smtClean="0"/>
              <a:t>mmol</a:t>
            </a:r>
            <a:r>
              <a:rPr lang="en-US" dirty="0" smtClean="0"/>
              <a:t>/L and 10 </a:t>
            </a:r>
            <a:r>
              <a:rPr lang="en-US" dirty="0" err="1" smtClean="0"/>
              <a:t>mmol</a:t>
            </a:r>
            <a:r>
              <a:rPr lang="en-US" dirty="0" smtClean="0"/>
              <a:t>/L , despite the intermittent load entering the body from the diet. </a:t>
            </a:r>
          </a:p>
          <a:p>
            <a:pPr algn="l" rtl="0">
              <a:buNone/>
            </a:pPr>
            <a:r>
              <a:rPr lang="en-US" dirty="0" smtClean="0"/>
              <a:t>-The maintenance of plasma glucose concentrations below about 10 </a:t>
            </a:r>
            <a:r>
              <a:rPr lang="en-US" dirty="0" err="1" smtClean="0"/>
              <a:t>mmol</a:t>
            </a:r>
            <a:r>
              <a:rPr lang="en-US" dirty="0" smtClean="0"/>
              <a:t>/L minimizes loss from the body as well as providing the optimal supply to the tissues.</a:t>
            </a:r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5321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Control of plasma glucose concentration</a:t>
            </a:r>
            <a:endParaRPr lang="ar-IQ" sz="3600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824426"/>
          </a:xfrm>
        </p:spPr>
        <p:txBody>
          <a:bodyPr>
            <a:normAutofit/>
          </a:bodyPr>
          <a:lstStyle/>
          <a:p>
            <a:pPr algn="l" rtl="0">
              <a:buNone/>
            </a:pPr>
            <a:r>
              <a:rPr lang="en-US" dirty="0" smtClean="0"/>
              <a:t>-Insulin is the most important hormone controlling plasma glucose concentrations.</a:t>
            </a:r>
          </a:p>
          <a:p>
            <a:pPr algn="l" rtl="0">
              <a:buNone/>
            </a:pPr>
            <a:r>
              <a:rPr lang="en-US" dirty="0" smtClean="0"/>
              <a:t>-A plasma glucose concentration of greater than about 5 </a:t>
            </a:r>
            <a:r>
              <a:rPr lang="en-US" dirty="0" err="1" smtClean="0"/>
              <a:t>mmol</a:t>
            </a:r>
            <a:r>
              <a:rPr lang="en-US" dirty="0" smtClean="0"/>
              <a:t>/L acting via the glucose transporter 2 stimulates insulin release from the pancreas b-cell. </a:t>
            </a:r>
          </a:p>
          <a:p>
            <a:pPr algn="l" rtl="0">
              <a:buNone/>
            </a:pPr>
            <a:r>
              <a:rPr lang="en-US" dirty="0" smtClean="0"/>
              <a:t>-These cells produce </a:t>
            </a:r>
            <a:r>
              <a:rPr lang="en-US" dirty="0" err="1" smtClean="0"/>
              <a:t>proinsulin</a:t>
            </a:r>
            <a:r>
              <a:rPr lang="en-US" dirty="0" smtClean="0"/>
              <a:t>, which consists of the 51-amino-acid polypeptide insulin and a linking peptide (C-peptide ) . Splitting of the peptide bonds by </a:t>
            </a:r>
            <a:r>
              <a:rPr lang="en-US" dirty="0" err="1" smtClean="0"/>
              <a:t>prohormone</a:t>
            </a:r>
            <a:r>
              <a:rPr lang="en-US" dirty="0" smtClean="0"/>
              <a:t> </a:t>
            </a:r>
            <a:r>
              <a:rPr lang="en-US" dirty="0" err="1" smtClean="0"/>
              <a:t>convertases</a:t>
            </a:r>
            <a:r>
              <a:rPr lang="en-US" dirty="0" smtClean="0"/>
              <a:t> releases  insulin and C-peptide into the ECF</a:t>
            </a:r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Actions of Insulin </a:t>
            </a:r>
            <a:endParaRPr lang="ar-IQ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n-US" dirty="0" smtClean="0"/>
              <a:t>1-Insulin binds to specific cell surface receptors on muscle and adipose tissue, thus enhancing the rate of glucose entry into these cells.</a:t>
            </a:r>
          </a:p>
          <a:p>
            <a:pPr algn="l">
              <a:buNone/>
            </a:pPr>
            <a:r>
              <a:rPr lang="en-US" dirty="0" smtClean="0"/>
              <a:t>2-Insulin-induced </a:t>
            </a:r>
            <a:r>
              <a:rPr lang="en-US" dirty="0" err="1" smtClean="0"/>
              <a:t>glycogenesis</a:t>
            </a:r>
            <a:r>
              <a:rPr lang="en-US" dirty="0" smtClean="0"/>
              <a:t> in liver and muscle.</a:t>
            </a:r>
          </a:p>
          <a:p>
            <a:pPr algn="l">
              <a:buNone/>
            </a:pPr>
            <a:r>
              <a:rPr lang="en-US" dirty="0" smtClean="0"/>
              <a:t>3- Insulin inhibits </a:t>
            </a:r>
            <a:r>
              <a:rPr lang="en-US" dirty="0" err="1" smtClean="0"/>
              <a:t>gluconeogenesis</a:t>
            </a:r>
            <a:r>
              <a:rPr lang="en-US" dirty="0" smtClean="0"/>
              <a:t> from fats and amino acids, partly by inhibiting fat and protein breakdown (</a:t>
            </a:r>
            <a:r>
              <a:rPr lang="en-US" dirty="0" err="1" smtClean="0"/>
              <a:t>lipolysis</a:t>
            </a:r>
            <a:r>
              <a:rPr lang="en-US" dirty="0" smtClean="0"/>
              <a:t> and proteolysis).</a:t>
            </a:r>
          </a:p>
          <a:p>
            <a:pPr algn="l">
              <a:buNone/>
            </a:pPr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Actions of Insulin </a:t>
            </a:r>
            <a:endParaRPr lang="ar-IQ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None/>
            </a:pPr>
            <a:r>
              <a:rPr lang="en-US" dirty="0" smtClean="0"/>
              <a:t>The transport of glucose into liver cells is insulin</a:t>
            </a:r>
          </a:p>
          <a:p>
            <a:pPr algn="l">
              <a:buNone/>
            </a:pPr>
            <a:r>
              <a:rPr lang="en-US" dirty="0" smtClean="0"/>
              <a:t>independent but, by reducing the intracellular glucose</a:t>
            </a:r>
          </a:p>
          <a:p>
            <a:pPr algn="l">
              <a:buNone/>
            </a:pPr>
            <a:r>
              <a:rPr lang="en-US" dirty="0" smtClean="0"/>
              <a:t>concentration, insulin does indirectly promote the</a:t>
            </a:r>
          </a:p>
          <a:p>
            <a:pPr algn="l">
              <a:buNone/>
            </a:pPr>
            <a:r>
              <a:rPr lang="en-US" dirty="0" smtClean="0"/>
              <a:t>passive diffusion of glucose into them.</a:t>
            </a:r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Counter-regulatory hormones</a:t>
            </a:r>
            <a:endParaRPr lang="ar-IQ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n-US" dirty="0" smtClean="0"/>
              <a:t> such as growth hormone (GH), </a:t>
            </a:r>
            <a:r>
              <a:rPr lang="en-US" dirty="0" err="1" smtClean="0"/>
              <a:t>glucocorticoids</a:t>
            </a:r>
            <a:r>
              <a:rPr lang="en-US" dirty="0" smtClean="0"/>
              <a:t>, adrenaline (epinephrine) and glucagon .</a:t>
            </a:r>
          </a:p>
          <a:p>
            <a:pPr algn="l">
              <a:buNone/>
            </a:pPr>
            <a:r>
              <a:rPr lang="ar-IQ" dirty="0" smtClean="0"/>
              <a:t> </a:t>
            </a:r>
            <a:r>
              <a:rPr lang="en-US" dirty="0" smtClean="0"/>
              <a:t> increase during fasting , stress and in patients with </a:t>
            </a:r>
            <a:r>
              <a:rPr lang="en-US" dirty="0" err="1" smtClean="0"/>
              <a:t>acromegaly</a:t>
            </a:r>
            <a:r>
              <a:rPr lang="en-US" dirty="0" smtClean="0"/>
              <a:t> (GH), Cushing’s syndrome (</a:t>
            </a:r>
            <a:r>
              <a:rPr lang="en-US" dirty="0" err="1" smtClean="0"/>
              <a:t>glucocorticoids</a:t>
            </a:r>
            <a:r>
              <a:rPr lang="en-US" dirty="0" smtClean="0"/>
              <a:t>)  or in </a:t>
            </a:r>
            <a:r>
              <a:rPr lang="en-US" dirty="0" err="1" smtClean="0"/>
              <a:t>phaeochromocytoma</a:t>
            </a:r>
            <a:r>
              <a:rPr lang="en-US" dirty="0" smtClean="0"/>
              <a:t> (adrenaline and </a:t>
            </a:r>
            <a:r>
              <a:rPr lang="en-US" dirty="0" err="1" smtClean="0"/>
              <a:t>noradrenaline</a:t>
            </a:r>
            <a:r>
              <a:rPr lang="en-US" dirty="0" smtClean="0"/>
              <a:t>) and thus oppose the normal action of insulin.</a:t>
            </a:r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liver</a:t>
            </a:r>
            <a:endParaRPr lang="ar-IQ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n-US" dirty="0" smtClean="0"/>
              <a:t>The liver is the most important organ maintaining a constant glucose supply for other tissues, including the brain. It is also of importance in controlling the postprandial plasma glucose concentration.</a:t>
            </a:r>
          </a:p>
          <a:p>
            <a:pPr algn="l">
              <a:buNone/>
            </a:pPr>
            <a:r>
              <a:rPr lang="en-US" dirty="0" smtClean="0"/>
              <a:t>The entry of glucose into liver and cerebral cells is</a:t>
            </a:r>
          </a:p>
          <a:p>
            <a:pPr algn="l">
              <a:buNone/>
            </a:pPr>
            <a:r>
              <a:rPr lang="en-US" dirty="0" smtClean="0"/>
              <a:t>not directly affected by insulin, but depends on the</a:t>
            </a:r>
          </a:p>
          <a:p>
            <a:pPr algn="l">
              <a:buNone/>
            </a:pPr>
            <a:r>
              <a:rPr lang="en-US" dirty="0" smtClean="0"/>
              <a:t>extracellular glucose concentration.</a:t>
            </a:r>
            <a:endParaRPr lang="ar-IQ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تدفق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تدفق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830</TotalTime>
  <Words>1231</Words>
  <Application>Microsoft Office PowerPoint</Application>
  <PresentationFormat>On-screen Show (4:3)</PresentationFormat>
  <Paragraphs>110</Paragraphs>
  <Slides>23</Slides>
  <Notes>0</Notes>
  <HiddenSlides>0</HiddenSlides>
  <MMClips>21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تدفق</vt:lpstr>
      <vt:lpstr>Disorders of CHO metabolim </vt:lpstr>
      <vt:lpstr>Functions of extracellular glucose</vt:lpstr>
      <vt:lpstr>Functions of extracellular glucose</vt:lpstr>
      <vt:lpstr>Functions of extracellular glucose</vt:lpstr>
      <vt:lpstr>Control of plasma glucose concentration</vt:lpstr>
      <vt:lpstr>Actions of Insulin </vt:lpstr>
      <vt:lpstr>Actions of Insulin </vt:lpstr>
      <vt:lpstr>Counter-regulatory hormones</vt:lpstr>
      <vt:lpstr>The liver</vt:lpstr>
      <vt:lpstr>Glucokinase and hexokinase  </vt:lpstr>
      <vt:lpstr>The liver</vt:lpstr>
      <vt:lpstr>The liver</vt:lpstr>
      <vt:lpstr>Other organs</vt:lpstr>
      <vt:lpstr>PowerPoint Presentation</vt:lpstr>
      <vt:lpstr>PowerPoint Presentation</vt:lpstr>
      <vt:lpstr>PHYSIOLOGICAL AND PATHOLOGICAL LATIC ACIDOSIS </vt:lpstr>
      <vt:lpstr>PowerPoint Presentation</vt:lpstr>
      <vt:lpstr>HYPERGLYCAEMIA AND DIABETES MELLITUS</vt:lpstr>
      <vt:lpstr>Type 1 diabetes mellitus</vt:lpstr>
      <vt:lpstr>Type 2 diabetes mellitus</vt:lpstr>
      <vt:lpstr>Impaired glucose tolerance</vt:lpstr>
      <vt:lpstr>Impaired fasting glucose</vt:lpstr>
      <vt:lpstr>END OF LECTURE  THANKS FOR LISTENING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Disorders of CHO metabolim </dc:title>
  <dc:creator>alshaarqa</dc:creator>
  <cp:lastModifiedBy>Maher</cp:lastModifiedBy>
  <cp:revision>91</cp:revision>
  <dcterms:created xsi:type="dcterms:W3CDTF">2017-10-08T21:01:24Z</dcterms:created>
  <dcterms:modified xsi:type="dcterms:W3CDTF">2020-03-16T05:26:05Z</dcterms:modified>
</cp:coreProperties>
</file>